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5" r:id="rId2"/>
    <p:sldId id="270" r:id="rId3"/>
    <p:sldId id="259" r:id="rId4"/>
    <p:sldId id="260" r:id="rId5"/>
    <p:sldId id="261" r:id="rId6"/>
    <p:sldId id="262" r:id="rId7"/>
    <p:sldId id="263" r:id="rId8"/>
    <p:sldId id="264" r:id="rId9"/>
    <p:sldId id="265" r:id="rId10"/>
    <p:sldId id="266" r:id="rId11"/>
    <p:sldId id="267"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6" d="100"/>
          <a:sy n="106" d="100"/>
        </p:scale>
        <p:origin x="-30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6C532D-5B6F-4CE7-9944-CC75C4521956}" type="datetimeFigureOut">
              <a:rPr lang="en-US" smtClean="0"/>
              <a:t>2/14/2020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0207DD-986F-4811-A959-62BC177081C1}" type="slidenum">
              <a:rPr lang="en-US" smtClean="0"/>
              <a:t>‹#›</a:t>
            </a:fld>
            <a:endParaRPr lang="en-US"/>
          </a:p>
        </p:txBody>
      </p:sp>
    </p:spTree>
    <p:extLst>
      <p:ext uri="{BB962C8B-B14F-4D97-AF65-F5344CB8AC3E}">
        <p14:creationId xmlns:p14="http://schemas.microsoft.com/office/powerpoint/2010/main" val="473368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that will awaken their inner drives and motives which in turn will facilitate the well being of the P.M.C company. Well guided objectives and goals also drive the employees to ensure they do their best.</a:t>
            </a:r>
          </a:p>
          <a:p>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2</a:t>
            </a:fld>
            <a:endParaRPr lang="en-US"/>
          </a:p>
        </p:txBody>
      </p:sp>
    </p:spTree>
    <p:extLst>
      <p:ext uri="{BB962C8B-B14F-4D97-AF65-F5344CB8AC3E}">
        <p14:creationId xmlns:p14="http://schemas.microsoft.com/office/powerpoint/2010/main" val="1886684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There is normally a competition between</a:t>
            </a:r>
            <a:r>
              <a:rPr lang="en-US" baseline="0" dirty="0" smtClean="0"/>
              <a:t> the workers especially when the company has good ratings. The glory of a particular company attracts many potential buyers and investors. Regulation of the flow of services has a direct influence on the productivity of the company.</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3</a:t>
            </a:fld>
            <a:endParaRPr lang="en-US"/>
          </a:p>
        </p:txBody>
      </p:sp>
    </p:spTree>
    <p:extLst>
      <p:ext uri="{BB962C8B-B14F-4D97-AF65-F5344CB8AC3E}">
        <p14:creationId xmlns:p14="http://schemas.microsoft.com/office/powerpoint/2010/main" val="473654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Maximum</a:t>
            </a:r>
            <a:r>
              <a:rPr lang="en-US" baseline="0" dirty="0" smtClean="0"/>
              <a:t> or high employee commitment is the force behind the success of any given country. Therefore in order to have the companies progress running smoothly, practices which will motivate the employees or workers of a given company to work hard should be identified and put into place.</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4</a:t>
            </a:fld>
            <a:endParaRPr lang="en-US"/>
          </a:p>
        </p:txBody>
      </p:sp>
    </p:spTree>
    <p:extLst>
      <p:ext uri="{BB962C8B-B14F-4D97-AF65-F5344CB8AC3E}">
        <p14:creationId xmlns:p14="http://schemas.microsoft.com/office/powerpoint/2010/main" val="3955877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any follow up survey, the interests of the customers or the potential buyers</a:t>
            </a:r>
            <a:r>
              <a:rPr lang="en-US" baseline="0" dirty="0" smtClean="0"/>
              <a:t> of the companies goods and services should be considered. In many of the cases, strategic plans that will ensure the center of focus to be the customers will highly contribute to the growth of the company.</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5</a:t>
            </a:fld>
            <a:endParaRPr lang="en-US"/>
          </a:p>
        </p:txBody>
      </p:sp>
    </p:spTree>
    <p:extLst>
      <p:ext uri="{BB962C8B-B14F-4D97-AF65-F5344CB8AC3E}">
        <p14:creationId xmlns:p14="http://schemas.microsoft.com/office/powerpoint/2010/main" val="659365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employee satisfaction,</a:t>
            </a:r>
            <a:r>
              <a:rPr lang="en-US" baseline="0" dirty="0" smtClean="0"/>
              <a:t> models that are key to the satisfaction of the employees should be identified and put to place in order to facilitate an easy flow of ideas. Key models like power and responsibility delegation have a great force that drives employee </a:t>
            </a:r>
            <a:r>
              <a:rPr lang="en-US" baseline="0" dirty="0" err="1" smtClean="0"/>
              <a:t>satisfactioin</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6</a:t>
            </a:fld>
            <a:endParaRPr lang="en-US"/>
          </a:p>
        </p:txBody>
      </p:sp>
    </p:spTree>
    <p:extLst>
      <p:ext uri="{BB962C8B-B14F-4D97-AF65-F5344CB8AC3E}">
        <p14:creationId xmlns:p14="http://schemas.microsoft.com/office/powerpoint/2010/main" val="1800906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identified issues being the employee satisfaction, commitment and their attitude are closely tied to the kind of treatment they receive from the company in question. Their satisfaction makes them be contented with the services being provided by the company and there attitude towards the company is good.</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7</a:t>
            </a:fld>
            <a:endParaRPr lang="en-US"/>
          </a:p>
        </p:txBody>
      </p:sp>
    </p:spTree>
    <p:extLst>
      <p:ext uri="{BB962C8B-B14F-4D97-AF65-F5344CB8AC3E}">
        <p14:creationId xmlns:p14="http://schemas.microsoft.com/office/powerpoint/2010/main" val="794156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need to improve the</a:t>
            </a:r>
            <a:r>
              <a:rPr lang="en-US" baseline="0" dirty="0" smtClean="0"/>
              <a:t> relationship among the workers, staff and the customers so as they can continue having a strong faith in the company. Modernized technology and constant innovation of the new methods of production enhance the that their trust in the company and its products.</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8</a:t>
            </a:fld>
            <a:endParaRPr lang="en-US"/>
          </a:p>
        </p:txBody>
      </p:sp>
    </p:spTree>
    <p:extLst>
      <p:ext uri="{BB962C8B-B14F-4D97-AF65-F5344CB8AC3E}">
        <p14:creationId xmlns:p14="http://schemas.microsoft.com/office/powerpoint/2010/main" val="3625079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 resources,</a:t>
            </a:r>
            <a:r>
              <a:rPr lang="en-US" baseline="0" dirty="0" smtClean="0"/>
              <a:t> comprising entirely the effort from each and every member of the fraternity of the company are an essential element in the growth of the company. Through human resources, there is creation of commitments within the organization. Therefore in any company, for it to run so smoothly, care and correct utilization of the available human resources should be realized.</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9</a:t>
            </a:fld>
            <a:endParaRPr lang="en-US"/>
          </a:p>
        </p:txBody>
      </p:sp>
    </p:spTree>
    <p:extLst>
      <p:ext uri="{BB962C8B-B14F-4D97-AF65-F5344CB8AC3E}">
        <p14:creationId xmlns:p14="http://schemas.microsoft.com/office/powerpoint/2010/main" val="4280079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numerous opportunities</a:t>
            </a:r>
            <a:r>
              <a:rPr lang="en-US" baseline="0" dirty="0" smtClean="0"/>
              <a:t> that human resource management brings with it. The potential of such opportunities should be explored and make sure that there is maximum realization of the available opportunities. Community project management is also an important aspect that can be explored in the field of human resource management.</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10</a:t>
            </a:fld>
            <a:endParaRPr lang="en-US"/>
          </a:p>
        </p:txBody>
      </p:sp>
    </p:spTree>
    <p:extLst>
      <p:ext uri="{BB962C8B-B14F-4D97-AF65-F5344CB8AC3E}">
        <p14:creationId xmlns:p14="http://schemas.microsoft.com/office/powerpoint/2010/main" val="846496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Strategic plans to make good use of the human</a:t>
            </a:r>
            <a:r>
              <a:rPr lang="en-US" baseline="0" dirty="0" smtClean="0"/>
              <a:t> resources available contributes to the good conduct of the company. Plans that ensure the available resources are fully utilized without their exploitation and to the satisfaction of the company are therefore important in the conduct of the company.</a:t>
            </a:r>
          </a:p>
          <a:p>
            <a:r>
              <a:rPr lang="en-US" baseline="0" dirty="0" smtClean="0"/>
              <a:t>Managerial skills like constant evaluation of the future human rights requirements and the use of corrective and evaluative actions are the strategies that </a:t>
            </a:r>
            <a:r>
              <a:rPr lang="en-US" baseline="0" dirty="0" err="1" smtClean="0"/>
              <a:t>eneble</a:t>
            </a:r>
            <a:r>
              <a:rPr lang="en-US" baseline="0" dirty="0" smtClean="0"/>
              <a:t> the company </a:t>
            </a:r>
            <a:r>
              <a:rPr lang="en-US" baseline="0" dirty="0" err="1" smtClean="0"/>
              <a:t>makle</a:t>
            </a:r>
            <a:r>
              <a:rPr lang="en-US" baseline="0" dirty="0" smtClean="0"/>
              <a:t> good use human resources.</a:t>
            </a:r>
            <a:endParaRPr lang="en-US" dirty="0"/>
          </a:p>
        </p:txBody>
      </p:sp>
      <p:sp>
        <p:nvSpPr>
          <p:cNvPr id="4" name="Slide Number Placeholder 3"/>
          <p:cNvSpPr>
            <a:spLocks noGrp="1"/>
          </p:cNvSpPr>
          <p:nvPr>
            <p:ph type="sldNum" sz="quarter" idx="10"/>
          </p:nvPr>
        </p:nvSpPr>
        <p:spPr/>
        <p:txBody>
          <a:bodyPr/>
          <a:lstStyle/>
          <a:p>
            <a:fld id="{D60207DD-986F-4811-A959-62BC177081C1}" type="slidenum">
              <a:rPr lang="en-US" smtClean="0"/>
              <a:t>11</a:t>
            </a:fld>
            <a:endParaRPr lang="en-US"/>
          </a:p>
        </p:txBody>
      </p:sp>
    </p:spTree>
    <p:extLst>
      <p:ext uri="{BB962C8B-B14F-4D97-AF65-F5344CB8AC3E}">
        <p14:creationId xmlns:p14="http://schemas.microsoft.com/office/powerpoint/2010/main" val="566612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1317474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832556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E621BA-367D-4205-B049-E66817B56C87}" type="datetimeFigureOut">
              <a:rPr lang="en-US" smtClean="0"/>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367502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E621BA-367D-4205-B049-E66817B56C87}" type="datetimeFigureOut">
              <a:rPr lang="en-US" smtClean="0"/>
              <a:t>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44317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E621BA-367D-4205-B049-E66817B56C87}" type="datetimeFigureOut">
              <a:rPr lang="en-US" smtClean="0"/>
              <a:t>2/14/2020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158496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E621BA-367D-4205-B049-E66817B56C87}" type="datetimeFigureOut">
              <a:rPr lang="en-US" smtClean="0"/>
              <a:t>2/14/2020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1285255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E621BA-367D-4205-B049-E66817B56C87}" type="datetimeFigureOut">
              <a:rPr lang="en-US" smtClean="0"/>
              <a:t>2/14/2020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3205375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621BA-367D-4205-B049-E66817B56C87}" type="datetimeFigureOut">
              <a:rPr lang="en-US" smtClean="0"/>
              <a:t>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1592440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E621BA-367D-4205-B049-E66817B56C87}" type="datetimeFigureOut">
              <a:rPr lang="en-US" smtClean="0"/>
              <a:t>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516294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656928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E621BA-367D-4205-B049-E66817B56C87}" type="datetimeFigureOut">
              <a:rPr lang="en-US" smtClean="0"/>
              <a:t>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A00894-E004-4F9C-B3D5-CF21C745DAED}" type="slidenum">
              <a:rPr lang="en-US" smtClean="0"/>
              <a:t>‹#›</a:t>
            </a:fld>
            <a:endParaRPr lang="en-US"/>
          </a:p>
        </p:txBody>
      </p:sp>
    </p:spTree>
    <p:extLst>
      <p:ext uri="{BB962C8B-B14F-4D97-AF65-F5344CB8AC3E}">
        <p14:creationId xmlns:p14="http://schemas.microsoft.com/office/powerpoint/2010/main" val="245402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621BA-367D-4205-B049-E66817B56C87}" type="datetimeFigureOut">
              <a:rPr lang="en-US" smtClean="0"/>
              <a:t>2/14/2020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00894-E004-4F9C-B3D5-CF21C745DAED}" type="slidenum">
              <a:rPr lang="en-US" smtClean="0"/>
              <a:t>‹#›</a:t>
            </a:fld>
            <a:endParaRPr lang="en-US"/>
          </a:p>
        </p:txBody>
      </p:sp>
    </p:spTree>
    <p:extLst>
      <p:ext uri="{BB962C8B-B14F-4D97-AF65-F5344CB8AC3E}">
        <p14:creationId xmlns:p14="http://schemas.microsoft.com/office/powerpoint/2010/main" val="3254469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br.org/1981/09/manging-human-resources" TargetMode="External"/><Relationship Id="rId2" Type="http://schemas.openxmlformats.org/officeDocument/2006/relationships/hyperlink" Target="https://smallbusiness.chron.com/10-reasons-hr-is-important=organisation-22424.html" TargetMode="External"/><Relationship Id="rId1" Type="http://schemas.openxmlformats.org/officeDocument/2006/relationships/slideLayout" Target="../slideLayouts/slideLayout2.xml"/><Relationship Id="rId5" Type="http://schemas.openxmlformats.org/officeDocument/2006/relationships/hyperlink" Target="https://www.deputy.com/blog/7-steps-to-stragetic-human-resource-management" TargetMode="External"/><Relationship Id="rId4" Type="http://schemas.openxmlformats.org/officeDocument/2006/relationships/hyperlink" Target="https://www.google.com/amp/s/www.business2community.com/human-resource-management-skills-01338464/am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The Key Factors That Improve Employee Satisfaction and Commitment</a:t>
            </a:r>
            <a:endParaRPr lang="en-US" dirty="0"/>
          </a:p>
        </p:txBody>
      </p:sp>
      <p:sp>
        <p:nvSpPr>
          <p:cNvPr id="3" name="Content Placeholder 2"/>
          <p:cNvSpPr>
            <a:spLocks noGrp="1"/>
          </p:cNvSpPr>
          <p:nvPr>
            <p:ph idx="1"/>
          </p:nvPr>
        </p:nvSpPr>
        <p:spPr/>
        <p:txBody>
          <a:bodyPr>
            <a:normAutofit/>
          </a:bodyPr>
          <a:lstStyle/>
          <a:p>
            <a:pPr marL="0" indent="0" algn="ctr">
              <a:lnSpc>
                <a:spcPct val="200000"/>
              </a:lnSpc>
              <a:buNone/>
            </a:pPr>
            <a:endParaRPr lang="en-US" sz="1200" dirty="0" smtClean="0">
              <a:latin typeface="Times New Roman" pitchFamily="18" charset="0"/>
              <a:cs typeface="Times New Roman" pitchFamily="18" charset="0"/>
            </a:endParaRPr>
          </a:p>
          <a:p>
            <a:pPr marL="0" indent="0" algn="ctr">
              <a:lnSpc>
                <a:spcPct val="200000"/>
              </a:lnSpc>
              <a:buNone/>
            </a:pPr>
            <a:endParaRPr lang="en-US" sz="1200" dirty="0">
              <a:latin typeface="Times New Roman" pitchFamily="18" charset="0"/>
              <a:cs typeface="Times New Roman" pitchFamily="18" charset="0"/>
            </a:endParaRPr>
          </a:p>
          <a:p>
            <a:pPr marL="0" indent="0" algn="ctr">
              <a:lnSpc>
                <a:spcPct val="200000"/>
              </a:lnSpc>
              <a:buNone/>
            </a:pPr>
            <a:endParaRPr lang="en-US" sz="1200" dirty="0" smtClean="0">
              <a:latin typeface="Times New Roman" pitchFamily="18" charset="0"/>
              <a:cs typeface="Times New Roman" pitchFamily="18" charset="0"/>
            </a:endParaRPr>
          </a:p>
          <a:p>
            <a:pPr marL="0" indent="0" algn="ctr">
              <a:lnSpc>
                <a:spcPct val="200000"/>
              </a:lnSpc>
              <a:buNone/>
            </a:pPr>
            <a:r>
              <a:rPr lang="en-US" sz="1200" dirty="0" smtClean="0">
                <a:latin typeface="Times New Roman" pitchFamily="18" charset="0"/>
                <a:cs typeface="Times New Roman" pitchFamily="18" charset="0"/>
              </a:rPr>
              <a:t>Name</a:t>
            </a:r>
          </a:p>
          <a:p>
            <a:pPr marL="0" indent="0" algn="ctr">
              <a:lnSpc>
                <a:spcPct val="200000"/>
              </a:lnSpc>
              <a:buNone/>
            </a:pPr>
            <a:r>
              <a:rPr lang="en-US" sz="1200" dirty="0" smtClean="0">
                <a:latin typeface="Times New Roman" pitchFamily="18" charset="0"/>
                <a:cs typeface="Times New Roman" pitchFamily="18" charset="0"/>
              </a:rPr>
              <a:t>Institution </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38666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a:latin typeface="Times New Roman" pitchFamily="18" charset="0"/>
                <a:cs typeface="Times New Roman" pitchFamily="18" charset="0"/>
              </a:rPr>
              <a:t>Key factors driving employee commitment</a:t>
            </a:r>
            <a:endParaRPr lang="en-US" sz="1200" dirty="0"/>
          </a:p>
        </p:txBody>
      </p:sp>
      <p:sp>
        <p:nvSpPr>
          <p:cNvPr id="3" name="Content Placeholder 2"/>
          <p:cNvSpPr>
            <a:spLocks noGrp="1"/>
          </p:cNvSpPr>
          <p:nvPr>
            <p:ph idx="1"/>
          </p:nvPr>
        </p:nvSpPr>
        <p:spPr/>
        <p:txBody>
          <a:bodyPr>
            <a:normAutofit fontScale="32500" lnSpcReduction="20000"/>
          </a:bodyPr>
          <a:lstStyle/>
          <a:p>
            <a:pPr>
              <a:lnSpc>
                <a:spcPct val="200000"/>
              </a:lnSpc>
            </a:pPr>
            <a:r>
              <a:rPr lang="en-US" dirty="0">
                <a:latin typeface="Times New Roman" pitchFamily="18" charset="0"/>
                <a:cs typeface="Times New Roman" pitchFamily="18" charset="0"/>
              </a:rPr>
              <a:t>The key factors that make the employees in the power manufacturing company to be committed are;</a:t>
            </a:r>
          </a:p>
          <a:p>
            <a:pPr>
              <a:lnSpc>
                <a:spcPct val="200000"/>
              </a:lnSpc>
            </a:pPr>
            <a:r>
              <a:rPr lang="en-US" dirty="0">
                <a:latin typeface="Times New Roman" pitchFamily="18" charset="0"/>
                <a:cs typeface="Times New Roman" pitchFamily="18" charset="0"/>
              </a:rPr>
              <a:t>Presence of clear company objectives and goals which every employee works to achieve. This makes them to be more committed so that they can achieve the stated goals and objectives in the company.</a:t>
            </a:r>
          </a:p>
          <a:p>
            <a:pPr>
              <a:lnSpc>
                <a:spcPct val="200000"/>
              </a:lnSpc>
            </a:pPr>
            <a:r>
              <a:rPr lang="en-US" dirty="0">
                <a:latin typeface="Times New Roman" pitchFamily="18" charset="0"/>
                <a:cs typeface="Times New Roman" pitchFamily="18" charset="0"/>
              </a:rPr>
              <a:t>Presence of good working conditions of the company that are favorable for the working of the employees. Friendly working environments encourage the morale of the workers and they therefore put in the best of their abilities.</a:t>
            </a:r>
          </a:p>
          <a:p>
            <a:pPr>
              <a:lnSpc>
                <a:spcPct val="200000"/>
              </a:lnSpc>
            </a:pPr>
            <a:r>
              <a:rPr lang="en-US" dirty="0">
                <a:latin typeface="Times New Roman" pitchFamily="18" charset="0"/>
                <a:cs typeface="Times New Roman" pitchFamily="18" charset="0"/>
              </a:rPr>
              <a:t>Most of the employees have a sense of fitting into the organization and hence they have a common bond of commitment.</a:t>
            </a:r>
          </a:p>
          <a:p>
            <a:pPr>
              <a:lnSpc>
                <a:spcPct val="200000"/>
              </a:lnSpc>
            </a:pPr>
            <a:r>
              <a:rPr lang="en-US" dirty="0">
                <a:latin typeface="Times New Roman" pitchFamily="18" charset="0"/>
                <a:cs typeface="Times New Roman" pitchFamily="18" charset="0"/>
              </a:rPr>
              <a:t>Presence of professional and exemplary leadership in the PMC also greatly drives employee commitment. Good governance acts as a role model to the employees and this will keep them in good working moods.</a:t>
            </a:r>
          </a:p>
          <a:p>
            <a:pPr>
              <a:lnSpc>
                <a:spcPct val="200000"/>
              </a:lnSpc>
            </a:pPr>
            <a:r>
              <a:rPr lang="en-US" dirty="0">
                <a:latin typeface="Times New Roman" pitchFamily="18" charset="0"/>
                <a:cs typeface="Times New Roman" pitchFamily="18" charset="0"/>
              </a:rPr>
              <a:t>The availability of good wages and remuneration in the PMC has a great influence in improving the commitment of the employees. Employees will be more committed and hardworking if the wages are favorable.</a:t>
            </a:r>
          </a:p>
          <a:p>
            <a:pPr>
              <a:lnSpc>
                <a:spcPct val="200000"/>
              </a:lnSpc>
            </a:pPr>
            <a:r>
              <a:rPr lang="en-US" dirty="0">
                <a:latin typeface="Times New Roman" pitchFamily="18" charset="0"/>
                <a:cs typeface="Times New Roman" pitchFamily="18" charset="0"/>
              </a:rPr>
              <a:t>Constant evaluation of the output of each employee and rewarding each one of them according to the level of his or her input. This will increase the morale of the employees and they will work to the best of their ability.</a:t>
            </a:r>
          </a:p>
          <a:p>
            <a:endParaRPr lang="en-US" dirty="0"/>
          </a:p>
        </p:txBody>
      </p:sp>
    </p:spTree>
    <p:extLst>
      <p:ext uri="{BB962C8B-B14F-4D97-AF65-F5344CB8AC3E}">
        <p14:creationId xmlns:p14="http://schemas.microsoft.com/office/powerpoint/2010/main" val="1843479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143000"/>
          </a:xfrm>
        </p:spPr>
        <p:txBody>
          <a:bodyPr>
            <a:normAutofit/>
          </a:bodyPr>
          <a:lstStyle/>
          <a:p>
            <a:pPr>
              <a:lnSpc>
                <a:spcPct val="200000"/>
              </a:lnSpc>
            </a:pPr>
            <a:r>
              <a:rPr lang="en-US" sz="1200" dirty="0" smtClean="0">
                <a:latin typeface="Times New Roman" pitchFamily="18" charset="0"/>
                <a:cs typeface="Times New Roman" pitchFamily="18" charset="0"/>
              </a:rPr>
              <a:t>Urgent Issues in the survey results</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a:xfrm>
            <a:off x="304800" y="1066800"/>
            <a:ext cx="8382000" cy="5486400"/>
          </a:xfrm>
        </p:spPr>
        <p:txBody>
          <a:bodyPr>
            <a:normAutofit lnSpcReduction="10000"/>
          </a:bodyPr>
          <a:lstStyle/>
          <a:p>
            <a:pPr>
              <a:lnSpc>
                <a:spcPct val="200000"/>
              </a:lnSpc>
            </a:pPr>
            <a:r>
              <a:rPr lang="en-US" sz="1200" dirty="0" smtClean="0">
                <a:latin typeface="Times New Roman" pitchFamily="18" charset="0"/>
                <a:cs typeface="Times New Roman" pitchFamily="18" charset="0"/>
              </a:rPr>
              <a:t>There is a record of a significant </a:t>
            </a:r>
            <a:r>
              <a:rPr lang="en-US" sz="1200" dirty="0">
                <a:latin typeface="Times New Roman" pitchFamily="18" charset="0"/>
                <a:cs typeface="Times New Roman" pitchFamily="18" charset="0"/>
              </a:rPr>
              <a:t>i</a:t>
            </a:r>
            <a:r>
              <a:rPr lang="en-US" sz="1200" dirty="0" smtClean="0">
                <a:latin typeface="Times New Roman" pitchFamily="18" charset="0"/>
                <a:cs typeface="Times New Roman" pitchFamily="18" charset="0"/>
              </a:rPr>
              <a:t>ncrease in the work force from 4% to 15%. The increase in the task force can be attributed to the good conduct of the company, high level of innovation and production of quality goods and services that attracts more people. This has lead to the rapid growth and development of the company.</a:t>
            </a:r>
          </a:p>
          <a:p>
            <a:pPr>
              <a:lnSpc>
                <a:spcPct val="200000"/>
              </a:lnSpc>
            </a:pPr>
            <a:r>
              <a:rPr lang="en-US" sz="1200" dirty="0" smtClean="0">
                <a:latin typeface="Times New Roman" pitchFamily="18" charset="0"/>
                <a:cs typeface="Times New Roman" pitchFamily="18" charset="0"/>
              </a:rPr>
              <a:t>Increase in the competition between the hourly wages of Lima and the area. This has in one way affected the general conduct of the industries since the more the task force, the more the input resources are required. This has necessitated the implementation of standard conditions in the company.</a:t>
            </a:r>
          </a:p>
          <a:p>
            <a:pPr>
              <a:lnSpc>
                <a:spcPct val="200000"/>
              </a:lnSpc>
            </a:pPr>
            <a:r>
              <a:rPr lang="en-US" sz="1200" dirty="0" smtClean="0">
                <a:latin typeface="Times New Roman" pitchFamily="18" charset="0"/>
                <a:cs typeface="Times New Roman" pitchFamily="18" charset="0"/>
              </a:rPr>
              <a:t>There has been a significant increase in the wage requirements as a result of increase in the work force. The increase in the number of the employees due to the companies good reputation has led to the increase in the total amount that is needed to cater for the needs of the employees.</a:t>
            </a:r>
          </a:p>
          <a:p>
            <a:pPr>
              <a:lnSpc>
                <a:spcPct val="200000"/>
              </a:lnSpc>
            </a:pPr>
            <a:r>
              <a:rPr lang="en-US" sz="1200" dirty="0" smtClean="0">
                <a:latin typeface="Times New Roman" pitchFamily="18" charset="0"/>
                <a:cs typeface="Times New Roman" pitchFamily="18" charset="0"/>
              </a:rPr>
              <a:t>Most of the employees who have put in the company more of their efforts  have become more innovative and hardworking. This calls for the reward of their sincere efforts.</a:t>
            </a:r>
          </a:p>
          <a:p>
            <a:pPr>
              <a:lnSpc>
                <a:spcPct val="200000"/>
              </a:lnSpc>
            </a:pPr>
            <a:r>
              <a:rPr lang="en-US" sz="1200" dirty="0" smtClean="0">
                <a:latin typeface="Times New Roman" pitchFamily="18" charset="0"/>
                <a:cs typeface="Times New Roman" pitchFamily="18" charset="0"/>
              </a:rPr>
              <a:t>Many employees want to work in a company that promotes innovation and hardworking and at the same time promoting or rewarding the efforts of  its employees.</a:t>
            </a:r>
          </a:p>
          <a:p>
            <a:pPr>
              <a:lnSpc>
                <a:spcPct val="200000"/>
              </a:lnSpc>
            </a:pPr>
            <a:r>
              <a:rPr lang="en-US" sz="1200" dirty="0" smtClean="0">
                <a:latin typeface="Times New Roman" pitchFamily="18" charset="0"/>
                <a:cs typeface="Times New Roman" pitchFamily="18" charset="0"/>
              </a:rPr>
              <a:t>The survey also indicates that the more the name of the company is renown, the more the employees demand improved remunerations and the more the company is likely to spend as input.</a:t>
            </a:r>
          </a:p>
          <a:p>
            <a:pPr>
              <a:lnSpc>
                <a:spcPct val="200000"/>
              </a:lnSpc>
            </a:pP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124410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Practices to achieve high employee commitment.</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a:xfrm>
            <a:off x="0" y="1143000"/>
            <a:ext cx="8686800" cy="5715000"/>
          </a:xfrm>
        </p:spPr>
        <p:txBody>
          <a:bodyPr>
            <a:normAutofit lnSpcReduction="10000"/>
          </a:bodyPr>
          <a:lstStyle/>
          <a:p>
            <a:pPr>
              <a:lnSpc>
                <a:spcPct val="200000"/>
              </a:lnSpc>
            </a:pPr>
            <a:r>
              <a:rPr lang="en-US" sz="1200" dirty="0" smtClean="0">
                <a:latin typeface="Times New Roman" pitchFamily="18" charset="0"/>
                <a:cs typeface="Times New Roman" pitchFamily="18" charset="0"/>
              </a:rPr>
              <a:t>Setting and making goals that are </a:t>
            </a:r>
            <a:r>
              <a:rPr lang="en-US" sz="1200" dirty="0">
                <a:latin typeface="Times New Roman" pitchFamily="18" charset="0"/>
                <a:cs typeface="Times New Roman" pitchFamily="18" charset="0"/>
              </a:rPr>
              <a:t>r</a:t>
            </a:r>
            <a:r>
              <a:rPr lang="en-US" sz="1200" dirty="0" smtClean="0">
                <a:latin typeface="Times New Roman" pitchFamily="18" charset="0"/>
                <a:cs typeface="Times New Roman" pitchFamily="18" charset="0"/>
              </a:rPr>
              <a:t>ealistic and achievable. Goals that are within the reach of the efforts of each employee will greatly lead to attainment of high employee commitment.</a:t>
            </a:r>
          </a:p>
          <a:p>
            <a:pPr>
              <a:lnSpc>
                <a:spcPct val="200000"/>
              </a:lnSpc>
            </a:pPr>
            <a:r>
              <a:rPr lang="en-US" sz="1200" dirty="0" smtClean="0">
                <a:latin typeface="Times New Roman" pitchFamily="18" charset="0"/>
                <a:cs typeface="Times New Roman" pitchFamily="18" charset="0"/>
              </a:rPr>
              <a:t>Making the stated goals to be a little specific for each employee so that every employee can achieve his or her goals within the reach of his or her limits without extra struggle or straining..</a:t>
            </a:r>
          </a:p>
          <a:p>
            <a:pPr>
              <a:lnSpc>
                <a:spcPct val="200000"/>
              </a:lnSpc>
            </a:pPr>
            <a:r>
              <a:rPr lang="en-US" sz="1200" dirty="0" smtClean="0">
                <a:latin typeface="Times New Roman" pitchFamily="18" charset="0"/>
                <a:cs typeface="Times New Roman" pitchFamily="18" charset="0"/>
              </a:rPr>
              <a:t>Providing good and favorable working conditions will also capture the commitment of the employees and makes them put all of their efforts in the company to ensure high productivity of the company.</a:t>
            </a:r>
          </a:p>
          <a:p>
            <a:pPr>
              <a:lnSpc>
                <a:spcPct val="200000"/>
              </a:lnSpc>
            </a:pPr>
            <a:r>
              <a:rPr lang="en-US" sz="1200" dirty="0" smtClean="0">
                <a:latin typeface="Times New Roman" pitchFamily="18" charset="0"/>
                <a:cs typeface="Times New Roman" pitchFamily="18" charset="0"/>
              </a:rPr>
              <a:t>Provision of good salaries and remunerations to the employees to increase the morale of the workers or employees.. The wages should also be provided in good time to make them have a good relation with the company.</a:t>
            </a:r>
          </a:p>
          <a:p>
            <a:pPr>
              <a:lnSpc>
                <a:spcPct val="200000"/>
              </a:lnSpc>
            </a:pPr>
            <a:r>
              <a:rPr lang="en-US" sz="1200" dirty="0" smtClean="0">
                <a:latin typeface="Times New Roman" pitchFamily="18" charset="0"/>
                <a:cs typeface="Times New Roman" pitchFamily="18" charset="0"/>
              </a:rPr>
              <a:t>Constant evaluation and analysis of the work will </a:t>
            </a:r>
            <a:r>
              <a:rPr lang="en-US" sz="1200" dirty="0">
                <a:latin typeface="Times New Roman" pitchFamily="18" charset="0"/>
                <a:cs typeface="Times New Roman" pitchFamily="18" charset="0"/>
              </a:rPr>
              <a:t>m</a:t>
            </a:r>
            <a:r>
              <a:rPr lang="en-US" sz="1200" dirty="0" smtClean="0">
                <a:latin typeface="Times New Roman" pitchFamily="18" charset="0"/>
                <a:cs typeface="Times New Roman" pitchFamily="18" charset="0"/>
              </a:rPr>
              <a:t>ake the employee’s commitment to be increased since their areas of weaknesses will be identified and rectified on time. The occurrence of any unnecessary errors will also be minimized.</a:t>
            </a:r>
          </a:p>
          <a:p>
            <a:pPr>
              <a:lnSpc>
                <a:spcPct val="200000"/>
              </a:lnSpc>
            </a:pPr>
            <a:r>
              <a:rPr lang="en-US" sz="1200" dirty="0" smtClean="0">
                <a:latin typeface="Times New Roman" pitchFamily="18" charset="0"/>
                <a:cs typeface="Times New Roman" pitchFamily="18" charset="0"/>
              </a:rPr>
              <a:t>Improvements in the usual work processes</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will make employees work in good conditions that will also capture their commitment.</a:t>
            </a:r>
          </a:p>
          <a:p>
            <a:pPr>
              <a:lnSpc>
                <a:spcPct val="200000"/>
              </a:lnSpc>
            </a:pPr>
            <a:r>
              <a:rPr lang="en-US" sz="1200" dirty="0" smtClean="0">
                <a:latin typeface="Times New Roman" pitchFamily="18" charset="0"/>
                <a:cs typeface="Times New Roman" pitchFamily="18" charset="0"/>
              </a:rPr>
              <a:t>Constant evaluation of each employee on personal basis. Talking to each of the employee so as to collect his or her personal views will make them feel they own the company. This will achieve high employee commitment.</a:t>
            </a:r>
          </a:p>
          <a:p>
            <a:pPr>
              <a:lnSpc>
                <a:spcPct val="200000"/>
              </a:lnSpc>
            </a:pPr>
            <a:r>
              <a:rPr lang="en-US" sz="1200" dirty="0" smtClean="0">
                <a:latin typeface="Times New Roman" pitchFamily="18" charset="0"/>
                <a:cs typeface="Times New Roman" pitchFamily="18" charset="0"/>
              </a:rPr>
              <a:t>Division of labor and delegation of responsibilities also lead to implementation of the companies objectives by the employees. This will help achieve their maximum commitment.</a:t>
            </a:r>
          </a:p>
          <a:p>
            <a:pPr>
              <a:lnSpc>
                <a:spcPct val="200000"/>
              </a:lnSpc>
            </a:pP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727534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Recommendations for a follow up survey</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990600"/>
            <a:ext cx="8305800" cy="5486400"/>
          </a:xfrm>
        </p:spPr>
        <p:txBody>
          <a:bodyPr>
            <a:normAutofit/>
          </a:bodyPr>
          <a:lstStyle/>
          <a:p>
            <a:pPr>
              <a:lnSpc>
                <a:spcPct val="200000"/>
              </a:lnSpc>
            </a:pPr>
            <a:r>
              <a:rPr lang="en-US" sz="1200" dirty="0" smtClean="0">
                <a:latin typeface="Times New Roman" pitchFamily="18" charset="0"/>
                <a:cs typeface="Times New Roman" pitchFamily="18" charset="0"/>
              </a:rPr>
              <a:t>Increase of customer care service providers for more survey processes so as to collect more information regarding the process of service delivery of the company. This will determine whether the objectives are being met or not.</a:t>
            </a:r>
          </a:p>
          <a:p>
            <a:pPr>
              <a:lnSpc>
                <a:spcPct val="200000"/>
              </a:lnSpc>
            </a:pPr>
            <a:r>
              <a:rPr lang="en-US" sz="1200" dirty="0" smtClean="0">
                <a:latin typeface="Times New Roman" pitchFamily="18" charset="0"/>
                <a:cs typeface="Times New Roman" pitchFamily="18" charset="0"/>
              </a:rPr>
              <a:t>Identifying the customers tests and preferences and ensuring that the company offers services according to the tests and the preferences of the customers to ensure their satisfaction.</a:t>
            </a:r>
          </a:p>
          <a:p>
            <a:pPr>
              <a:lnSpc>
                <a:spcPct val="200000"/>
              </a:lnSpc>
            </a:pPr>
            <a:r>
              <a:rPr lang="en-US" sz="1200" dirty="0" smtClean="0">
                <a:latin typeface="Times New Roman" pitchFamily="18" charset="0"/>
                <a:cs typeface="Times New Roman" pitchFamily="18" charset="0"/>
              </a:rPr>
              <a:t>Putting up strategies that ensure customer satisfaction as the major concern and priority of the company to increase the number of the potential customers.</a:t>
            </a:r>
          </a:p>
          <a:p>
            <a:pPr>
              <a:lnSpc>
                <a:spcPct val="200000"/>
              </a:lnSpc>
            </a:pPr>
            <a:r>
              <a:rPr lang="en-US" sz="1200" dirty="0" smtClean="0">
                <a:latin typeface="Times New Roman" pitchFamily="18" charset="0"/>
                <a:cs typeface="Times New Roman" pitchFamily="18" charset="0"/>
              </a:rPr>
              <a:t>Integration of the customers survey and establishment of a positive relationship with the clients so as to maintain a good relationship between the clients and the customers.</a:t>
            </a:r>
          </a:p>
          <a:p>
            <a:pPr>
              <a:lnSpc>
                <a:spcPct val="200000"/>
              </a:lnSpc>
            </a:pPr>
            <a:r>
              <a:rPr lang="en-US" sz="1200" dirty="0" smtClean="0">
                <a:latin typeface="Times New Roman" pitchFamily="18" charset="0"/>
                <a:cs typeface="Times New Roman" pitchFamily="18" charset="0"/>
              </a:rPr>
              <a:t>Sending follow up responses like emails after a response to evaluate the process of service delivery in the company. This helps to measure the quality of the services and goods being produced by the company.</a:t>
            </a:r>
          </a:p>
          <a:p>
            <a:pPr>
              <a:lnSpc>
                <a:spcPct val="200000"/>
              </a:lnSpc>
            </a:pPr>
            <a:r>
              <a:rPr lang="en-US" sz="1200" dirty="0" smtClean="0">
                <a:latin typeface="Times New Roman" pitchFamily="18" charset="0"/>
                <a:cs typeface="Times New Roman" pitchFamily="18" charset="0"/>
              </a:rPr>
              <a:t>Provision of  more rating devices and more data collection devices so that the customers are able to rate the service delivery of the company any time at his or her own convenience.</a:t>
            </a:r>
          </a:p>
          <a:p>
            <a:pPr>
              <a:lnSpc>
                <a:spcPct val="200000"/>
              </a:lnSpc>
            </a:pPr>
            <a:r>
              <a:rPr lang="en-US" sz="1200" dirty="0" smtClean="0">
                <a:latin typeface="Times New Roman" pitchFamily="18" charset="0"/>
                <a:cs typeface="Times New Roman" pitchFamily="18" charset="0"/>
              </a:rPr>
              <a:t>Setting up of more branches and stores to ensure that most of the customers are reached and on time so as to promote the ease at which services are delivered to the customers.</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6911079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itchFamily="18" charset="0"/>
                <a:cs typeface="Times New Roman" pitchFamily="18" charset="0"/>
              </a:rPr>
              <a:t>Models that drive employee satisfaction</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a:xfrm>
            <a:off x="304800" y="1066800"/>
            <a:ext cx="8686800" cy="5410200"/>
          </a:xfrm>
        </p:spPr>
        <p:txBody>
          <a:bodyPr>
            <a:normAutofit/>
          </a:bodyPr>
          <a:lstStyle/>
          <a:p>
            <a:pPr>
              <a:lnSpc>
                <a:spcPct val="200000"/>
              </a:lnSpc>
            </a:pPr>
            <a:r>
              <a:rPr lang="en-US" sz="1200" dirty="0" smtClean="0">
                <a:latin typeface="Times New Roman" pitchFamily="18" charset="0"/>
                <a:cs typeface="Times New Roman" pitchFamily="18" charset="0"/>
              </a:rPr>
              <a:t>Development of a good and positive manager-employee development. This encourages positive relationships between the employees and the management staff that makes them more hardworking.</a:t>
            </a:r>
          </a:p>
          <a:p>
            <a:pPr>
              <a:lnSpc>
                <a:spcPct val="200000"/>
              </a:lnSpc>
            </a:pPr>
            <a:r>
              <a:rPr lang="en-US" sz="1200" dirty="0" smtClean="0">
                <a:latin typeface="Times New Roman" pitchFamily="18" charset="0"/>
                <a:cs typeface="Times New Roman" pitchFamily="18" charset="0"/>
              </a:rPr>
              <a:t>Delegation of power to give employees more power</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so that they can practice management at a lower level to make them more hardworking and have a sense of acceptance and belonging to the company.</a:t>
            </a:r>
          </a:p>
          <a:p>
            <a:pPr>
              <a:lnSpc>
                <a:spcPct val="200000"/>
              </a:lnSpc>
            </a:pPr>
            <a:r>
              <a:rPr lang="en-US" sz="1200" dirty="0" smtClean="0">
                <a:latin typeface="Times New Roman" pitchFamily="18" charset="0"/>
                <a:cs typeface="Times New Roman" pitchFamily="18" charset="0"/>
              </a:rPr>
              <a:t>Development of an easy and faster communication model, to ease the flow of information from the customers to the employees and from the employees to the management staff so that any information can be easily delivered and dealt with on time. The easy flow of the information encourages employee commitment also.</a:t>
            </a:r>
          </a:p>
          <a:p>
            <a:pPr>
              <a:lnSpc>
                <a:spcPct val="200000"/>
              </a:lnSpc>
            </a:pPr>
            <a:r>
              <a:rPr lang="en-US" sz="1200" dirty="0" smtClean="0">
                <a:latin typeface="Times New Roman" pitchFamily="18" charset="0"/>
                <a:cs typeface="Times New Roman" pitchFamily="18" charset="0"/>
              </a:rPr>
              <a:t>Creation of ranks within the employees, so that they can practice managerial skills in order to make them more responsible workers in the company.</a:t>
            </a:r>
          </a:p>
          <a:p>
            <a:pPr>
              <a:lnSpc>
                <a:spcPct val="200000"/>
              </a:lnSpc>
            </a:pPr>
            <a:r>
              <a:rPr lang="en-US" sz="1200" dirty="0" smtClean="0">
                <a:latin typeface="Times New Roman" pitchFamily="18" charset="0"/>
                <a:cs typeface="Times New Roman" pitchFamily="18" charset="0"/>
              </a:rPr>
              <a:t>Creation and encouragement of a social connection between the employees. The social connections make them work in peace, love, unity and harmony. The unity for common purpose fosters high employee commitment.</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9957069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Causes of the top identified issues</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nSpc>
                <a:spcPct val="200000"/>
              </a:lnSpc>
            </a:pPr>
            <a:r>
              <a:rPr lang="en-US" sz="1200" dirty="0" smtClean="0">
                <a:latin typeface="Times New Roman" pitchFamily="18" charset="0"/>
                <a:cs typeface="Times New Roman" pitchFamily="18" charset="0"/>
              </a:rPr>
              <a:t>The top identified issues are employer satisfaction, commitment and the </a:t>
            </a:r>
            <a:r>
              <a:rPr lang="en-US" sz="1200" dirty="0">
                <a:latin typeface="Times New Roman" pitchFamily="18" charset="0"/>
                <a:cs typeface="Times New Roman" pitchFamily="18" charset="0"/>
              </a:rPr>
              <a:t>a</a:t>
            </a:r>
            <a:r>
              <a:rPr lang="en-US" sz="1200" dirty="0" smtClean="0">
                <a:latin typeface="Times New Roman" pitchFamily="18" charset="0"/>
                <a:cs typeface="Times New Roman" pitchFamily="18" charset="0"/>
              </a:rPr>
              <a:t>ttitudes of the  employees which have a direct influence on the well being of the company..</a:t>
            </a:r>
          </a:p>
          <a:p>
            <a:pPr>
              <a:lnSpc>
                <a:spcPct val="200000"/>
              </a:lnSpc>
            </a:pPr>
            <a:r>
              <a:rPr lang="en-US" sz="1200" dirty="0">
                <a:latin typeface="Times New Roman" pitchFamily="18" charset="0"/>
                <a:cs typeface="Times New Roman" pitchFamily="18" charset="0"/>
              </a:rPr>
              <a:t>T</a:t>
            </a:r>
            <a:r>
              <a:rPr lang="en-US" sz="1200" dirty="0" smtClean="0">
                <a:latin typeface="Times New Roman" pitchFamily="18" charset="0"/>
                <a:cs typeface="Times New Roman" pitchFamily="18" charset="0"/>
              </a:rPr>
              <a:t>he causes of the employee satisfaction may be attributed to the good treatment from the company. Provision of good working conditions and good wages and remunerations that come at the wright time are among the good treatments of the employees that fosters employee satisfaction.</a:t>
            </a:r>
          </a:p>
          <a:p>
            <a:pPr>
              <a:lnSpc>
                <a:spcPct val="200000"/>
              </a:lnSpc>
            </a:pPr>
            <a:r>
              <a:rPr lang="en-US" sz="1200" dirty="0" smtClean="0">
                <a:latin typeface="Times New Roman" pitchFamily="18" charset="0"/>
                <a:cs typeface="Times New Roman" pitchFamily="18" charset="0"/>
              </a:rPr>
              <a:t>The attitude of the employees may be as a result either satisfaction or the satisfaction of the products and services being provided by the company. </a:t>
            </a:r>
          </a:p>
          <a:p>
            <a:pPr>
              <a:lnSpc>
                <a:spcPct val="200000"/>
              </a:lnSpc>
            </a:pPr>
            <a:r>
              <a:rPr lang="en-US" sz="1200" dirty="0" smtClean="0">
                <a:latin typeface="Times New Roman" pitchFamily="18" charset="0"/>
                <a:cs typeface="Times New Roman" pitchFamily="18" charset="0"/>
              </a:rPr>
              <a:t>Positive employee satisfaction will make the employees develop a positive attitude towards the company and do their best for the company. This will contribute to the well being of the company.</a:t>
            </a:r>
          </a:p>
          <a:p>
            <a:pPr>
              <a:lnSpc>
                <a:spcPct val="200000"/>
              </a:lnSpc>
            </a:pPr>
            <a:r>
              <a:rPr lang="en-US" sz="1200" dirty="0" smtClean="0">
                <a:latin typeface="Times New Roman" pitchFamily="18" charset="0"/>
                <a:cs typeface="Times New Roman" pitchFamily="18" charset="0"/>
              </a:rPr>
              <a:t>Negative employee satisfaction on the other hand will make the employees have little or no trust in the company and as a result of this, the employees will perform their duties with less concern and care and this will contribute to the falling of the company in question.</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5097999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Improving the top identified issues.</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nSpc>
                <a:spcPct val="200000"/>
              </a:lnSpc>
            </a:pPr>
            <a:r>
              <a:rPr lang="en-US" sz="1200" dirty="0" smtClean="0">
                <a:latin typeface="Times New Roman" pitchFamily="18" charset="0"/>
                <a:cs typeface="Times New Roman" pitchFamily="18" charset="0"/>
              </a:rPr>
              <a:t>To improve both consumer and employee satisfaction, the company should ensure production of high quality goods and services that meets the expected standards and to the satisfaction of both the customers and the workers.</a:t>
            </a:r>
          </a:p>
          <a:p>
            <a:pPr>
              <a:lnSpc>
                <a:spcPct val="200000"/>
              </a:lnSpc>
            </a:pPr>
            <a:r>
              <a:rPr lang="en-US" sz="1200" dirty="0" smtClean="0">
                <a:latin typeface="Times New Roman" pitchFamily="18" charset="0"/>
                <a:cs typeface="Times New Roman" pitchFamily="18" charset="0"/>
              </a:rPr>
              <a:t>To make the employees and the consumers have a good attitude towards the goods produced, the company should employ modernized technology to produce highly innovative services and goods.</a:t>
            </a:r>
          </a:p>
          <a:p>
            <a:pPr>
              <a:lnSpc>
                <a:spcPct val="200000"/>
              </a:lnSpc>
            </a:pPr>
            <a:r>
              <a:rPr lang="en-US" sz="1200" dirty="0" smtClean="0">
                <a:latin typeface="Times New Roman" pitchFamily="18" charset="0"/>
                <a:cs typeface="Times New Roman" pitchFamily="18" charset="0"/>
              </a:rPr>
              <a:t>To ensure that employee commitment is enhanced, the employees should be subjected to good and fair treatment that sets them free in any working environment, free from harsh and too much strict vigilance</a:t>
            </a:r>
          </a:p>
          <a:p>
            <a:pPr>
              <a:lnSpc>
                <a:spcPct val="200000"/>
              </a:lnSpc>
            </a:pPr>
            <a:r>
              <a:rPr lang="en-US" sz="1200" dirty="0" smtClean="0">
                <a:latin typeface="Times New Roman" pitchFamily="18" charset="0"/>
                <a:cs typeface="Times New Roman" pitchFamily="18" charset="0"/>
              </a:rPr>
              <a:t>Constant advertisement of the produced goods and services so as to market the goods and services produced by the company to the potential buyers.</a:t>
            </a:r>
          </a:p>
          <a:p>
            <a:pPr>
              <a:lnSpc>
                <a:spcPct val="200000"/>
              </a:lnSpc>
            </a:pPr>
            <a:r>
              <a:rPr lang="en-US" sz="1200" dirty="0" smtClean="0">
                <a:latin typeface="Times New Roman" pitchFamily="18" charset="0"/>
                <a:cs typeface="Times New Roman" pitchFamily="18" charset="0"/>
              </a:rPr>
              <a:t>Establishment and maintenance of a good , strong and positive public relation between the company and the people outside, who are the potential buyers so as to market the name of the company.</a:t>
            </a:r>
          </a:p>
          <a:p>
            <a:pPr>
              <a:lnSpc>
                <a:spcPct val="200000"/>
              </a:lnSpc>
            </a:pPr>
            <a:r>
              <a:rPr lang="en-US" sz="1200" dirty="0" smtClean="0">
                <a:latin typeface="Times New Roman" pitchFamily="18" charset="0"/>
                <a:cs typeface="Times New Roman" pitchFamily="18" charset="0"/>
              </a:rPr>
              <a:t>Constant provision of refresher programs so as to equi</a:t>
            </a:r>
            <a:r>
              <a:rPr lang="en-US" sz="1200" dirty="0">
                <a:latin typeface="Times New Roman" pitchFamily="18" charset="0"/>
                <a:cs typeface="Times New Roman" pitchFamily="18" charset="0"/>
              </a:rPr>
              <a:t>p</a:t>
            </a:r>
            <a:r>
              <a:rPr lang="en-US" sz="1200" dirty="0" smtClean="0">
                <a:latin typeface="Times New Roman" pitchFamily="18" charset="0"/>
                <a:cs typeface="Times New Roman" pitchFamily="18" charset="0"/>
              </a:rPr>
              <a:t> the employees with the up-to-date information regarding the production process and the market process of the produced goods and services.</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6006462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Human resource management needs</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pPr>
              <a:lnSpc>
                <a:spcPct val="200000"/>
              </a:lnSpc>
            </a:pPr>
            <a:r>
              <a:rPr lang="en-US" sz="1200" dirty="0" smtClean="0">
                <a:latin typeface="Times New Roman" pitchFamily="18" charset="0"/>
                <a:cs typeface="Times New Roman" pitchFamily="18" charset="0"/>
              </a:rPr>
              <a:t>There is need to enhance human resource management in order to promote  good industrial relationships among the </a:t>
            </a:r>
            <a:r>
              <a:rPr lang="en-US" sz="1200" dirty="0" smtClean="0">
                <a:latin typeface="Times New Roman" pitchFamily="18" charset="0"/>
                <a:cs typeface="Times New Roman" pitchFamily="18" charset="0"/>
              </a:rPr>
              <a:t>workers </a:t>
            </a:r>
            <a:r>
              <a:rPr lang="en-US" sz="1200" dirty="0" smtClean="0">
                <a:latin typeface="Times New Roman" pitchFamily="18" charset="0"/>
                <a:cs typeface="Times New Roman" pitchFamily="18" charset="0"/>
              </a:rPr>
              <a:t>and the management staff..</a:t>
            </a:r>
          </a:p>
          <a:p>
            <a:pPr>
              <a:lnSpc>
                <a:spcPct val="200000"/>
              </a:lnSpc>
            </a:pPr>
            <a:r>
              <a:rPr lang="en-US" sz="1200" dirty="0" smtClean="0">
                <a:latin typeface="Times New Roman" pitchFamily="18" charset="0"/>
                <a:cs typeface="Times New Roman" pitchFamily="18" charset="0"/>
              </a:rPr>
              <a:t>Human resource management leads to creation of organizational commitments among the workers (Skinner, 1081).  The organizational commitments form the basic fundamental basis for the high productivity of the company and customer satisfaction.</a:t>
            </a:r>
          </a:p>
          <a:p>
            <a:pPr>
              <a:lnSpc>
                <a:spcPct val="200000"/>
              </a:lnSpc>
            </a:pPr>
            <a:r>
              <a:rPr lang="en-US" sz="1200" dirty="0" smtClean="0">
                <a:latin typeface="Times New Roman" pitchFamily="18" charset="0"/>
                <a:cs typeface="Times New Roman" pitchFamily="18" charset="0"/>
              </a:rPr>
              <a:t>The pressure on the employees is also enhanced. The employees work with extra efforts and care leading to production of high quality goods and services that measure up to the standards accepted by the customers.</a:t>
            </a:r>
          </a:p>
          <a:p>
            <a:pPr>
              <a:lnSpc>
                <a:spcPct val="200000"/>
              </a:lnSpc>
            </a:pPr>
            <a:r>
              <a:rPr lang="en-US" sz="1200" dirty="0" smtClean="0">
                <a:latin typeface="Times New Roman" pitchFamily="18" charset="0"/>
                <a:cs typeface="Times New Roman" pitchFamily="18" charset="0"/>
              </a:rPr>
              <a:t>There is need for human resource management in order to facilitate strategic planning for the company( Meyhew, 2019). The planning and implementation of good managerial skills is what leads to good governance in the company, which increases the productivity of the company.</a:t>
            </a:r>
          </a:p>
          <a:p>
            <a:pPr>
              <a:lnSpc>
                <a:spcPct val="200000"/>
              </a:lnSpc>
            </a:pPr>
            <a:r>
              <a:rPr lang="en-US" sz="1200" dirty="0" smtClean="0">
                <a:latin typeface="Times New Roman" pitchFamily="18" charset="0"/>
                <a:cs typeface="Times New Roman" pitchFamily="18" charset="0"/>
              </a:rPr>
              <a:t>There is also need for human resource management in order to embrace conflict management and problem solving(Vassalo, 2016).  Proper resolution of conflicts in management ensures a good relationship among both the employees and the staffs of the company. As a result, there is increased productivity of the company.</a:t>
            </a: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4076436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Human resource management opportunities</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There are a vast of human resource opportunities which can be explored for the better being of a particular company;</a:t>
            </a:r>
          </a:p>
          <a:p>
            <a:pPr>
              <a:lnSpc>
                <a:spcPct val="200000"/>
              </a:lnSpc>
            </a:pPr>
            <a:r>
              <a:rPr lang="en-US" sz="1200" dirty="0" smtClean="0">
                <a:latin typeface="Times New Roman" pitchFamily="18" charset="0"/>
                <a:cs typeface="Times New Roman" pitchFamily="18" charset="0"/>
              </a:rPr>
              <a:t>Identification of such opportunities is the primary and key factor that contributes to the establishment and growth and development of many industries.</a:t>
            </a:r>
          </a:p>
          <a:p>
            <a:pPr>
              <a:lnSpc>
                <a:spcPct val="200000"/>
              </a:lnSpc>
            </a:pPr>
            <a:r>
              <a:rPr lang="en-US" sz="1200" dirty="0" smtClean="0">
                <a:latin typeface="Times New Roman" pitchFamily="18" charset="0"/>
                <a:cs typeface="Times New Roman" pitchFamily="18" charset="0"/>
              </a:rPr>
              <a:t>Human resource managers are among the opportunities explored from the human resource management field. Human resource managers take the role of utilizing the available human resources for maximum productivity.</a:t>
            </a:r>
          </a:p>
          <a:p>
            <a:pPr>
              <a:lnSpc>
                <a:spcPct val="200000"/>
              </a:lnSpc>
            </a:pPr>
            <a:r>
              <a:rPr lang="en-US" sz="1200" dirty="0" smtClean="0">
                <a:latin typeface="Times New Roman" pitchFamily="18" charset="0"/>
                <a:cs typeface="Times New Roman" pitchFamily="18" charset="0"/>
              </a:rPr>
              <a:t>Human resource management also provides opportunities such as community resource management that work in unison with human resource managers to ensure good industrial networking.</a:t>
            </a:r>
          </a:p>
          <a:p>
            <a:pPr>
              <a:lnSpc>
                <a:spcPct val="200000"/>
              </a:lnSpc>
            </a:pPr>
            <a:r>
              <a:rPr lang="en-US" sz="1200" dirty="0" smtClean="0">
                <a:latin typeface="Times New Roman" pitchFamily="18" charset="0"/>
                <a:cs typeface="Times New Roman" pitchFamily="18" charset="0"/>
              </a:rPr>
              <a:t>Human resource management has managerial positions that help explore leadership qualities and traits that help in governing the business or companies in the right way, which ensures maximum productivity without depletion of the available human resources.</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5323326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Human resource management strategies</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sz="1200" dirty="0" smtClean="0">
                <a:latin typeface="Times New Roman" pitchFamily="18" charset="0"/>
                <a:cs typeface="Times New Roman" pitchFamily="18" charset="0"/>
              </a:rPr>
              <a:t>The effective human resource management strategies may include:</a:t>
            </a:r>
          </a:p>
          <a:p>
            <a:pPr>
              <a:lnSpc>
                <a:spcPct val="200000"/>
              </a:lnSpc>
            </a:pPr>
            <a:r>
              <a:rPr lang="en-US" sz="1200" dirty="0" smtClean="0">
                <a:latin typeface="Times New Roman" pitchFamily="18" charset="0"/>
                <a:cs typeface="Times New Roman" pitchFamily="18" charset="0"/>
              </a:rPr>
              <a:t>Development of a thorough knowledge and understanding of one’s own company’s objectives and goals(Sawyer, 2019). This makes workers more hardworking and be united to achieve common goals.</a:t>
            </a:r>
          </a:p>
          <a:p>
            <a:pPr>
              <a:lnSpc>
                <a:spcPct val="200000"/>
              </a:lnSpc>
            </a:pPr>
            <a:r>
              <a:rPr lang="en-US" sz="1200" dirty="0" smtClean="0">
                <a:latin typeface="Times New Roman" pitchFamily="18" charset="0"/>
                <a:cs typeface="Times New Roman" pitchFamily="18" charset="0"/>
              </a:rPr>
              <a:t>Estimation of the future human resource requirements of the company so that to prepare for any eventuality that might arise. This helps the company to deal with any risks and uncertainties that may arise.</a:t>
            </a:r>
          </a:p>
          <a:p>
            <a:pPr>
              <a:lnSpc>
                <a:spcPct val="200000"/>
              </a:lnSpc>
            </a:pPr>
            <a:r>
              <a:rPr lang="en-US" sz="1200" dirty="0" smtClean="0">
                <a:latin typeface="Times New Roman" pitchFamily="18" charset="0"/>
                <a:cs typeface="Times New Roman" pitchFamily="18" charset="0"/>
              </a:rPr>
              <a:t>Embracement of corrective and evaluative actions and measures that are favorable to both the employees and the customers so that there exist a common bond.</a:t>
            </a:r>
          </a:p>
          <a:p>
            <a:pPr>
              <a:lnSpc>
                <a:spcPct val="200000"/>
              </a:lnSpc>
            </a:pPr>
            <a:r>
              <a:rPr lang="en-US" sz="1200" dirty="0" smtClean="0">
                <a:latin typeface="Times New Roman" pitchFamily="18" charset="0"/>
                <a:cs typeface="Times New Roman" pitchFamily="18" charset="0"/>
              </a:rPr>
              <a:t>Evaluation of the capabilities of the human resources that are available in order to know whether they can be enough </a:t>
            </a:r>
            <a:r>
              <a:rPr lang="en-US" sz="1200" dirty="0" smtClean="0">
                <a:latin typeface="Times New Roman" pitchFamily="18" charset="0"/>
                <a:cs typeface="Times New Roman" pitchFamily="18" charset="0"/>
              </a:rPr>
              <a:t>for </a:t>
            </a:r>
            <a:r>
              <a:rPr lang="en-US" sz="1200" dirty="0" smtClean="0">
                <a:latin typeface="Times New Roman" pitchFamily="18" charset="0"/>
                <a:cs typeface="Times New Roman" pitchFamily="18" charset="0"/>
              </a:rPr>
              <a:t>the proper functioning of the company or there might be addition of some.</a:t>
            </a:r>
          </a:p>
          <a:p>
            <a:pPr>
              <a:lnSpc>
                <a:spcPct val="200000"/>
              </a:lnSpc>
            </a:pPr>
            <a:r>
              <a:rPr lang="en-US" sz="1200" dirty="0" smtClean="0">
                <a:latin typeface="Times New Roman" pitchFamily="18" charset="0"/>
                <a:cs typeface="Times New Roman" pitchFamily="18" charset="0"/>
              </a:rPr>
              <a:t>Effective implementation of the selected human resource management strategies in order to ensure maximum utilization of the available human resources..</a:t>
            </a:r>
          </a:p>
          <a:p>
            <a:pPr>
              <a:lnSpc>
                <a:spcPct val="200000"/>
              </a:lnSpc>
            </a:pPr>
            <a:r>
              <a:rPr lang="en-US" sz="1200" dirty="0" smtClean="0">
                <a:latin typeface="Times New Roman" pitchFamily="18" charset="0"/>
                <a:cs typeface="Times New Roman" pitchFamily="18" charset="0"/>
              </a:rPr>
              <a:t>Advancements in the flexibility and innovation so as to enhance competitive human resource advantage. This leads to production of new and advanced goods and services to the contentment of the customers.</a:t>
            </a:r>
          </a:p>
          <a:p>
            <a:pPr>
              <a:lnSpc>
                <a:spcPct val="200000"/>
              </a:lnSpc>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736402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eferences</a:t>
            </a:r>
            <a:endParaRPr lang="en-US" dirty="0"/>
          </a:p>
        </p:txBody>
      </p:sp>
      <p:sp>
        <p:nvSpPr>
          <p:cNvPr id="3" name="Content Placeholder 2"/>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Meyhew, R. (2019). 10 Reasons HR Is Important to an Organization. Retrieved from: </a:t>
            </a:r>
            <a:r>
              <a:rPr lang="en-US" sz="1200" dirty="0" smtClean="0">
                <a:latin typeface="Times New Roman" pitchFamily="18" charset="0"/>
                <a:cs typeface="Times New Roman" pitchFamily="18" charset="0"/>
                <a:hlinkClick r:id="rId2"/>
              </a:rPr>
              <a:t>https://smallbusiness.chron.com/10-reasons-hr-is-important=organisation-22424.html</a:t>
            </a:r>
            <a:r>
              <a:rPr lang="en-US" sz="1200" dirty="0" smtClean="0">
                <a:latin typeface="Times New Roman" pitchFamily="18" charset="0"/>
                <a:cs typeface="Times New Roman" pitchFamily="18" charset="0"/>
              </a:rPr>
              <a:t> </a:t>
            </a:r>
          </a:p>
          <a:p>
            <a:pPr>
              <a:lnSpc>
                <a:spcPct val="200000"/>
              </a:lnSpc>
            </a:pPr>
            <a:r>
              <a:rPr lang="en-US" sz="1200" dirty="0" smtClean="0">
                <a:latin typeface="Times New Roman" pitchFamily="18" charset="0"/>
                <a:cs typeface="Times New Roman" pitchFamily="18" charset="0"/>
              </a:rPr>
              <a:t>Skinner, W. (1981). Managing Human Resources. Retrieved from: </a:t>
            </a:r>
            <a:r>
              <a:rPr lang="en-US" sz="1200" dirty="0" smtClean="0">
                <a:latin typeface="Times New Roman" pitchFamily="18" charset="0"/>
                <a:cs typeface="Times New Roman" pitchFamily="18" charset="0"/>
                <a:hlinkClick r:id="rId3"/>
              </a:rPr>
              <a:t>https://hbr.org/1981/09/manging-human-resources</a:t>
            </a:r>
            <a:r>
              <a:rPr lang="en-US" sz="1200" dirty="0" smtClean="0">
                <a:latin typeface="Times New Roman" pitchFamily="18" charset="0"/>
                <a:cs typeface="Times New Roman" pitchFamily="18" charset="0"/>
              </a:rPr>
              <a:t> </a:t>
            </a:r>
          </a:p>
          <a:p>
            <a:pPr>
              <a:lnSpc>
                <a:spcPct val="200000"/>
              </a:lnSpc>
            </a:pPr>
            <a:r>
              <a:rPr lang="en-US" sz="1200" dirty="0" smtClean="0">
                <a:latin typeface="Times New Roman" pitchFamily="18" charset="0"/>
                <a:cs typeface="Times New Roman" pitchFamily="18" charset="0"/>
              </a:rPr>
              <a:t>Vassalo, J. (2016). 5 Essential Human Resource Management Skills. Retrieved from: </a:t>
            </a:r>
            <a:r>
              <a:rPr lang="en-US" sz="1200" dirty="0" smtClean="0">
                <a:latin typeface="Times New Roman" pitchFamily="18" charset="0"/>
                <a:cs typeface="Times New Roman" pitchFamily="18" charset="0"/>
                <a:hlinkClick r:id="rId4"/>
              </a:rPr>
              <a:t>https://www.google.com/amp/s/www.business2community.com/human-resource-management-skills-01338464/amp</a:t>
            </a:r>
            <a:r>
              <a:rPr lang="en-US" sz="1200" dirty="0" smtClean="0">
                <a:latin typeface="Times New Roman" pitchFamily="18" charset="0"/>
                <a:cs typeface="Times New Roman" pitchFamily="18" charset="0"/>
              </a:rPr>
              <a:t> </a:t>
            </a:r>
          </a:p>
          <a:p>
            <a:pPr>
              <a:lnSpc>
                <a:spcPct val="200000"/>
              </a:lnSpc>
            </a:pPr>
            <a:r>
              <a:rPr lang="en-US" sz="1200" dirty="0" smtClean="0">
                <a:latin typeface="Times New Roman" pitchFamily="18" charset="0"/>
                <a:cs typeface="Times New Roman" pitchFamily="18" charset="0"/>
              </a:rPr>
              <a:t>Sawyer, K. (2019). 7 Steps to Strategic Human Resource Management. Retrieved from: </a:t>
            </a:r>
            <a:r>
              <a:rPr lang="en-US" sz="1200" dirty="0" smtClean="0">
                <a:latin typeface="Times New Roman" pitchFamily="18" charset="0"/>
                <a:cs typeface="Times New Roman" pitchFamily="18" charset="0"/>
                <a:hlinkClick r:id="rId5"/>
              </a:rPr>
              <a:t>https://www.deputy.com/blog/7-steps-to-stragetic-human-resource-management</a:t>
            </a:r>
            <a:r>
              <a:rPr lang="en-US" sz="1200" dirty="0" smtClean="0">
                <a:latin typeface="Times New Roman" pitchFamily="18" charset="0"/>
                <a:cs typeface="Times New Roman" pitchFamily="18" charset="0"/>
              </a:rPr>
              <a:t> </a:t>
            </a:r>
          </a:p>
        </p:txBody>
      </p:sp>
    </p:spTree>
    <p:extLst>
      <p:ext uri="{BB962C8B-B14F-4D97-AF65-F5344CB8AC3E}">
        <p14:creationId xmlns:p14="http://schemas.microsoft.com/office/powerpoint/2010/main" val="1788069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292</TotalTime>
  <Words>2747</Words>
  <Application>Microsoft Office PowerPoint</Application>
  <PresentationFormat>On-screen Show (4:3)</PresentationFormat>
  <Paragraphs>103</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The Key Factors That Improve Employee Satisfaction and Commitment</vt:lpstr>
      <vt:lpstr>Key factors driving employee commitment</vt:lpstr>
      <vt:lpstr>Urgent Issues in the survey results</vt:lpstr>
      <vt:lpstr>Practices to achieve high employee commitment.</vt:lpstr>
      <vt:lpstr>Recommendations for a follow up survey</vt:lpstr>
      <vt:lpstr>Models that drive employee satisfaction</vt:lpstr>
      <vt:lpstr>Causes of the top identified issues</vt:lpstr>
      <vt:lpstr>Improving the top identified issues.</vt:lpstr>
      <vt:lpstr>Human resource management needs</vt:lpstr>
      <vt:lpstr>Human resource management opportunities</vt:lpstr>
      <vt:lpstr>Human resource management strategies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factors driving employee commitment</dc:title>
  <dc:creator>Windows User</dc:creator>
  <cp:lastModifiedBy>Windows User</cp:lastModifiedBy>
  <cp:revision>29</cp:revision>
  <dcterms:created xsi:type="dcterms:W3CDTF">2020-02-02T20:03:01Z</dcterms:created>
  <dcterms:modified xsi:type="dcterms:W3CDTF">2020-02-14T10:37:35Z</dcterms:modified>
</cp:coreProperties>
</file>